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263" r:id="rId19"/>
    <p:sldId id="264" r:id="rId20"/>
    <p:sldId id="26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AB2BBF-F156-4D22-BC33-51B7D078ED4E}">
  <a:tblStyle styleId="{97AB2BBF-F156-4D22-BC33-51B7D078ED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4" d="100"/>
          <a:sy n="154" d="100"/>
        </p:scale>
        <p:origin x="-384" y="-72"/>
      </p:cViewPr>
      <p:guideLst>
        <p:guide orient="horz" pos="3240"/>
        <p:guide orient="horz"/>
        <p:guide orient="horz" pos="510"/>
        <p:guide pos="5533"/>
        <p:guide pos="397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{97AB2BBF-F156-4D22-BC33-51B7D078ED4E}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{97AB2BBF-F156-4D22-BC33-51B7D078ED4E}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4400" dirty="0"/>
              <a:t>Развертывание 2-го </a:t>
            </a:r>
            <a:r>
              <a:rPr lang="ru-RU" sz="4400" dirty="0" err="1"/>
              <a:t>ЦОДа</a:t>
            </a:r>
            <a:r>
              <a:rPr lang="ru-RU" sz="4400" dirty="0"/>
              <a:t> с применением технологии </a:t>
            </a:r>
            <a:r>
              <a:rPr lang="ru-RU" sz="4400" dirty="0" err="1"/>
              <a:t>Multisite</a:t>
            </a:r>
            <a:r>
              <a:rPr lang="ru-RU" sz="4400" dirty="0"/>
              <a:t> </a:t>
            </a:r>
            <a:r>
              <a:rPr lang="ru-RU" sz="4400" dirty="0" err="1"/>
              <a:t>Vxlan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b="1" dirty="0"/>
              <a:t>Дизайн сетей ЦОД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2270" y="2998704"/>
            <a:ext cx="1243756" cy="196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4</a:t>
            </a:r>
            <a:r>
              <a:rPr lang="en-US" sz="3000" dirty="0" smtClean="0"/>
              <a:t>. Overlay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4572000" cy="207441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качестве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Overlay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протокола выбран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BGP/EVPN.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колонке справа приведен типовой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конфиг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Vtep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),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а также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rd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rt.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Rd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одинаковый для каждой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</a:t>
            </a:r>
          </a:p>
          <a:p>
            <a:pPr lvl="0">
              <a:lnSpc>
                <a:spcPct val="115000"/>
              </a:lnSpc>
            </a:pP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Rt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одинаковый на всех устройствах.</a:t>
            </a:r>
          </a:p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Приведен вывод команды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bgp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evpn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Видим что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leaf4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изучил мак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пк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подключенного к соседнему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Leaf5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22" y="63199"/>
            <a:ext cx="3362762" cy="346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15" y="3577281"/>
            <a:ext cx="5214384" cy="137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22" y="3625162"/>
            <a:ext cx="26479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3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5</a:t>
            </a:r>
            <a:r>
              <a:rPr lang="en-US" sz="3000" dirty="0" smtClean="0"/>
              <a:t>. </a:t>
            </a:r>
            <a:r>
              <a:rPr lang="en-US" sz="3000" dirty="0" smtClean="0"/>
              <a:t>Multisite </a:t>
            </a:r>
            <a:r>
              <a:rPr lang="en-US" sz="3000" dirty="0" err="1" smtClean="0"/>
              <a:t>Vxlan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4572000" cy="18266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После того как был настроен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внутри второго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датацентра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необходимо обеспечить связанность двух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датацентров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С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провайдерским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устройством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бордер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лифы просто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пирятся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по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eBGP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Приведен вывод команды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bgp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summary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провайдерском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устройсте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для удостоверения, что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BGP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сессия поднялась.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02" y="74140"/>
            <a:ext cx="3802319" cy="252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" y="3330146"/>
            <a:ext cx="7698062" cy="16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6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5</a:t>
            </a:r>
            <a:r>
              <a:rPr lang="en-US" sz="3000" dirty="0" smtClean="0"/>
              <a:t>. </a:t>
            </a:r>
            <a:r>
              <a:rPr lang="en-US" sz="3000" dirty="0" smtClean="0"/>
              <a:t>Multisite </a:t>
            </a:r>
            <a:r>
              <a:rPr lang="en-US" sz="3000" dirty="0" err="1" smtClean="0"/>
              <a:t>Vxlan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4572000" cy="157889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Далее выполнена настройка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EVPN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между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бордерлифами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На данном этапе по сути выполнена настройка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Multipod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 как каждый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видит все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Vtep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Предоставлен вывод команды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vtep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одном из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коммутаторов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756" y="160638"/>
            <a:ext cx="4322570" cy="321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3" y="2833688"/>
            <a:ext cx="27908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079403" y="3470062"/>
            <a:ext cx="4572000" cy="108337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Но это не то что мы хотели получить. Мы не должны видеть все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VTEP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удаленном домене. На следующем слайде представлены команды которые необходимы для того, чтобы настроить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Multisite.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26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5</a:t>
            </a:r>
            <a:r>
              <a:rPr lang="en-US" sz="3000" dirty="0" smtClean="0"/>
              <a:t>. </a:t>
            </a:r>
            <a:r>
              <a:rPr lang="en-US" sz="3000" dirty="0" smtClean="0"/>
              <a:t>Multisite </a:t>
            </a:r>
            <a:r>
              <a:rPr lang="en-US" sz="3000" dirty="0" err="1" smtClean="0"/>
              <a:t>Vxlan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8435932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того чтобы разделить наши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EVPN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домены нам необходимо на каждом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бордерлифе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 настройках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address family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evpn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ввести команды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US" dirty="0" smtClean="0"/>
              <a:t>neighbor </a:t>
            </a:r>
            <a:r>
              <a:rPr lang="en-US" dirty="0" err="1" smtClean="0"/>
              <a:t>x.x.x.x</a:t>
            </a:r>
            <a:r>
              <a:rPr lang="en-US" dirty="0" smtClean="0"/>
              <a:t> </a:t>
            </a:r>
            <a:r>
              <a:rPr lang="en-US" dirty="0"/>
              <a:t>domain </a:t>
            </a:r>
            <a:r>
              <a:rPr lang="en-US" dirty="0" smtClean="0"/>
              <a:t>remote”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4117" y="2537127"/>
            <a:ext cx="8542509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/>
              <a:t>После указания этой </a:t>
            </a:r>
            <a:r>
              <a:rPr lang="ru-RU" dirty="0" smtClean="0"/>
              <a:t>команды </a:t>
            </a:r>
            <a:r>
              <a:rPr lang="ru-RU" dirty="0"/>
              <a:t>вообще всё </a:t>
            </a:r>
            <a:r>
              <a:rPr lang="ru-RU" dirty="0" smtClean="0"/>
              <a:t>разъехалось и </a:t>
            </a:r>
            <a:r>
              <a:rPr lang="ru-RU" dirty="0"/>
              <a:t>мы не видим удаленного VTEP в другом DC. Попробуем теперь выбрать и сконфигурировать сети которые мы хотим отдавать удаленному EVPN домену. Делать это будем на </a:t>
            </a:r>
            <a:r>
              <a:rPr lang="ru-RU" dirty="0" err="1"/>
              <a:t>бордер</a:t>
            </a:r>
            <a:r>
              <a:rPr lang="ru-RU" dirty="0"/>
              <a:t> лифах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7" y="1623823"/>
            <a:ext cx="46291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7" y="3372740"/>
            <a:ext cx="4650073" cy="17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3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5</a:t>
            </a:r>
            <a:r>
              <a:rPr lang="en-US" sz="3000" dirty="0" smtClean="0"/>
              <a:t>. </a:t>
            </a:r>
            <a:r>
              <a:rPr lang="en-US" sz="3000" dirty="0" smtClean="0"/>
              <a:t>Multisite </a:t>
            </a:r>
            <a:r>
              <a:rPr lang="en-US" sz="3000" dirty="0" err="1" smtClean="0"/>
              <a:t>Vxlan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8435932" cy="318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После выполнения данных настроек попробовал </a:t>
            </a:r>
            <a:r>
              <a:rPr lang="ru-RU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пингануть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 ПК4 из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DC2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ПК1 в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DC1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4117" y="2663112"/>
            <a:ext cx="8542509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ea typeface="Roboto"/>
              </a:rPr>
              <a:t>Успех, </a:t>
            </a:r>
            <a:r>
              <a:rPr lang="ru-RU" dirty="0" err="1" smtClean="0">
                <a:ea typeface="Roboto"/>
              </a:rPr>
              <a:t>пинги</a:t>
            </a:r>
            <a:r>
              <a:rPr lang="ru-RU" dirty="0" smtClean="0">
                <a:ea typeface="Roboto"/>
              </a:rPr>
              <a:t> пошли и после этого поднялся </a:t>
            </a:r>
            <a:r>
              <a:rPr lang="en-US" dirty="0" smtClean="0">
                <a:ea typeface="Roboto"/>
              </a:rPr>
              <a:t>VTEP </a:t>
            </a:r>
            <a:r>
              <a:rPr lang="ru-RU" dirty="0" smtClean="0">
                <a:ea typeface="Roboto"/>
              </a:rPr>
              <a:t>во втором </a:t>
            </a:r>
            <a:r>
              <a:rPr lang="ru-RU" dirty="0" err="1" smtClean="0">
                <a:ea typeface="Roboto"/>
              </a:rPr>
              <a:t>датацентре</a:t>
            </a:r>
            <a:r>
              <a:rPr lang="ru-RU" dirty="0" smtClean="0">
                <a:ea typeface="Roboto"/>
              </a:rPr>
              <a:t>. Ниже показан вывод </a:t>
            </a:r>
            <a:r>
              <a:rPr lang="en-US" dirty="0" err="1" smtClean="0">
                <a:ea typeface="Roboto"/>
              </a:rPr>
              <a:t>sh</a:t>
            </a:r>
            <a:r>
              <a:rPr lang="en-US" dirty="0" smtClean="0">
                <a:ea typeface="Roboto"/>
              </a:rPr>
              <a:t> </a:t>
            </a:r>
            <a:r>
              <a:rPr lang="en-US" dirty="0" err="1" smtClean="0">
                <a:ea typeface="Roboto"/>
              </a:rPr>
              <a:t>Vxlan</a:t>
            </a:r>
            <a:r>
              <a:rPr lang="en-US" dirty="0" smtClean="0">
                <a:ea typeface="Roboto"/>
              </a:rPr>
              <a:t> </a:t>
            </a:r>
            <a:r>
              <a:rPr lang="en-US" dirty="0" err="1" smtClean="0">
                <a:ea typeface="Roboto"/>
              </a:rPr>
              <a:t>vtep</a:t>
            </a:r>
            <a:r>
              <a:rPr lang="en-US" dirty="0" smtClean="0">
                <a:ea typeface="Roboto"/>
              </a:rPr>
              <a:t> detail,</a:t>
            </a:r>
            <a:r>
              <a:rPr lang="ru-RU" dirty="0" smtClean="0">
                <a:ea typeface="Roboto"/>
              </a:rPr>
              <a:t> где теперь виден только один </a:t>
            </a:r>
            <a:r>
              <a:rPr lang="en-US" dirty="0" smtClean="0">
                <a:ea typeface="Roboto"/>
              </a:rPr>
              <a:t>VTEP</a:t>
            </a:r>
            <a:r>
              <a:rPr lang="ru-RU" dirty="0" smtClean="0">
                <a:ea typeface="Roboto"/>
              </a:rPr>
              <a:t> в удаленном </a:t>
            </a:r>
            <a:r>
              <a:rPr lang="en-US" dirty="0" smtClean="0">
                <a:ea typeface="Roboto"/>
              </a:rPr>
              <a:t>DC</a:t>
            </a:r>
            <a:r>
              <a:rPr lang="ru-RU" dirty="0" smtClean="0">
                <a:ea typeface="Roboto"/>
              </a:rPr>
              <a:t> а не все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40" y="1354968"/>
            <a:ext cx="4067906" cy="13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7" y="3327057"/>
            <a:ext cx="58864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86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5</a:t>
            </a:r>
            <a:r>
              <a:rPr lang="en-US" sz="3000" dirty="0" smtClean="0"/>
              <a:t>. </a:t>
            </a:r>
            <a:r>
              <a:rPr lang="en-US" sz="3000" dirty="0" smtClean="0"/>
              <a:t>Multisite </a:t>
            </a:r>
            <a:r>
              <a:rPr lang="en-US" sz="3000" dirty="0" err="1" smtClean="0"/>
              <a:t>Vxlan</a:t>
            </a:r>
            <a:endParaRPr sz="3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4117" y="1035970"/>
            <a:ext cx="8435932" cy="56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/>
              <a:t>Теперь посмотрим маршруты BGP EVPN на leaf1, который играет роль обычного </a:t>
            </a:r>
            <a:r>
              <a:rPr lang="ru-RU" dirty="0" err="1" smtClean="0"/>
              <a:t>Leaf</a:t>
            </a:r>
            <a:r>
              <a:rPr lang="ru-RU" dirty="0" smtClean="0"/>
              <a:t> в </a:t>
            </a:r>
            <a:r>
              <a:rPr lang="en-US" dirty="0" smtClean="0"/>
              <a:t>DC1</a:t>
            </a:r>
            <a:r>
              <a:rPr lang="ru-RU" dirty="0" smtClean="0"/>
              <a:t>. </a:t>
            </a:r>
            <a:r>
              <a:rPr lang="ru-RU" dirty="0"/>
              <a:t>Маршруты к компу в </a:t>
            </a:r>
            <a:r>
              <a:rPr lang="ru-RU" dirty="0" smtClean="0"/>
              <a:t>DC</a:t>
            </a:r>
            <a:r>
              <a:rPr lang="en-US" dirty="0" smtClean="0"/>
              <a:t>2</a:t>
            </a:r>
            <a:r>
              <a:rPr lang="ru-RU" dirty="0" smtClean="0"/>
              <a:t> </a:t>
            </a:r>
            <a:r>
              <a:rPr lang="ru-RU" dirty="0"/>
              <a:t>должны вести нас на </a:t>
            </a:r>
            <a:r>
              <a:rPr lang="ru-RU" dirty="0" err="1" smtClean="0"/>
              <a:t>бордерлиф</a:t>
            </a:r>
            <a:r>
              <a:rPr lang="ru-RU" dirty="0" smtClean="0"/>
              <a:t> в </a:t>
            </a:r>
            <a:r>
              <a:rPr lang="en-US" dirty="0" smtClean="0"/>
              <a:t>DC1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82545" y="3948215"/>
            <a:ext cx="8542509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ea typeface="Roboto"/>
              </a:rPr>
              <a:t>В итоге всё получилось и видим что маршруты ПК, который находится в другом </a:t>
            </a:r>
            <a:r>
              <a:rPr lang="en-US" dirty="0" smtClean="0">
                <a:ea typeface="Roboto"/>
              </a:rPr>
              <a:t>DC</a:t>
            </a:r>
            <a:r>
              <a:rPr lang="ru-RU" dirty="0" smtClean="0">
                <a:ea typeface="Roboto"/>
              </a:rPr>
              <a:t> идут через местный </a:t>
            </a:r>
            <a:r>
              <a:rPr lang="ru-RU" dirty="0" err="1" smtClean="0">
                <a:ea typeface="Roboto"/>
              </a:rPr>
              <a:t>бордерлиф</a:t>
            </a:r>
            <a:r>
              <a:rPr lang="ru-RU" dirty="0" smtClean="0">
                <a:ea typeface="Roboto"/>
              </a:rPr>
              <a:t> 10.1.5.3</a:t>
            </a:r>
            <a:endParaRPr lang="ru-RU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45" y="1602728"/>
            <a:ext cx="4671280" cy="220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55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160585113"/>
              </p:ext>
            </p:extLst>
          </p:nvPr>
        </p:nvGraphicFramePr>
        <p:xfrm>
          <a:off x="958678" y="1162346"/>
          <a:ext cx="7239000" cy="3535560"/>
        </p:xfrm>
        <a:graphic>
          <a:graphicData uri="http://schemas.openxmlformats.org/drawingml/2006/table">
            <a:tbl>
              <a:tblPr>
                <a:noFill/>
                <a:tableStyleId>{97AB2BBF-F156-4D22-BC33-51B7D078ED4E}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Если </a:t>
                      </a:r>
                      <a:r>
                        <a:rPr lang="ru-RU" sz="160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датацентр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(ы) маленькие в </a:t>
                      </a:r>
                      <a:r>
                        <a:rPr lang="ru-RU" sz="160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мультисайте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нет никакого смысла на мой взгляд. Проще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использовать </a:t>
                      </a:r>
                      <a:r>
                        <a:rPr lang="ru-RU" sz="1600" baseline="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мультипод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если нет </a:t>
                      </a:r>
                      <a:r>
                        <a:rPr lang="ru-RU" sz="1600" baseline="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линка</a:t>
                      </a:r>
                      <a:r>
                        <a:rPr lang="ru-RU" sz="1600" baseline="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напрямую по какой-то причине (тёмной оптики).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Трудности возникли с </a:t>
                      </a:r>
                      <a:r>
                        <a:rPr lang="ru-RU" sz="160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мультисайтом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так как нет достаточного количества литературы в сети по </a:t>
                      </a:r>
                      <a:r>
                        <a:rPr lang="ru-RU" sz="160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вендору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ARISTA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данную тему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2 недели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оказался полезным, так как до этого были совсем скудные знания в </a:t>
                      </a:r>
                      <a:r>
                        <a:rPr lang="en-US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BGP 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в технологии </a:t>
                      </a:r>
                      <a:r>
                        <a:rPr lang="en-US" sz="1600" dirty="0" err="1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ru-RU" sz="1600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целом</a:t>
                      </a:r>
                      <a:r>
                        <a:rPr lang="en-US" sz="1600" baseline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(10 </a:t>
                      </a:r>
                      <a:r>
                        <a:rPr lang="ru-RU" sz="1600" baseline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бессонных ночей из 10ти</a:t>
                      </a:r>
                      <a:r>
                        <a:rPr lang="en-US" sz="1600" baseline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lang="en-US" sz="160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smtClean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723879"/>
            <a:ext cx="7935300" cy="8001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</a:t>
            </a:r>
            <a:r>
              <a:rPr lang="ru" sz="4000" dirty="0" smtClean="0">
                <a:solidFill>
                  <a:schemeClr val="dk1"/>
                </a:solidFill>
              </a:rPr>
              <a:t>хорош</a:t>
            </a:r>
            <a:r>
              <a:rPr lang="ru-RU" sz="4000" dirty="0" smtClean="0">
                <a:solidFill>
                  <a:schemeClr val="dk1"/>
                </a:solidFill>
              </a:rPr>
              <a:t>о </a:t>
            </a:r>
            <a:r>
              <a:rPr lang="ru" sz="4000" dirty="0" smtClean="0">
                <a:solidFill>
                  <a:schemeClr val="dk1"/>
                </a:solidFill>
              </a:rPr>
              <a:t>слышно</a:t>
            </a:r>
            <a:r>
              <a:rPr lang="ru" sz="4000" dirty="0">
                <a:solidFill>
                  <a:schemeClr val="dk1"/>
                </a:solidFill>
              </a:rPr>
              <a:t>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en-US" sz="3000" dirty="0" smtClean="0"/>
              <a:t>Multisite </a:t>
            </a:r>
            <a:r>
              <a:rPr lang="en-US" sz="3000" dirty="0" err="1" smtClean="0"/>
              <a:t>Vxlan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5205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Могильницкий Дмитирй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Главный Эксперт отдела телекоммуникаций.</a:t>
            </a:r>
            <a:b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Работал в банках на аналогичных должностях на протяжении последних 10ти лет.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2" y="2054219"/>
            <a:ext cx="2067939" cy="27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525405084"/>
              </p:ext>
            </p:extLst>
          </p:nvPr>
        </p:nvGraphicFramePr>
        <p:xfrm>
          <a:off x="952500" y="2403389"/>
          <a:ext cx="7239000" cy="2158523"/>
        </p:xfrm>
        <a:graphic>
          <a:graphicData uri="http://schemas.openxmlformats.org/drawingml/2006/table">
            <a:tbl>
              <a:tblPr>
                <a:noFill/>
                <a:tableStyleId>{97AB2BBF-F156-4D22-BC33-51B7D078ED4E}</a:tableStyleId>
              </a:tblPr>
              <a:tblGrid>
                <a:gridCol w="489425"/>
                <a:gridCol w="6749575"/>
              </a:tblGrid>
              <a:tr h="429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Добавить  L3 схему сети существующего </a:t>
                      </a:r>
                      <a:r>
                        <a:rPr lang="ru-RU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цода</a:t>
                      </a:r>
                      <a:endParaRPr lang="ru-RU" sz="12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Добавить</a:t>
                      </a:r>
                      <a:r>
                        <a:rPr lang="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L3 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схему сети </a:t>
                      </a:r>
                      <a:r>
                        <a:rPr lang="ru-RU" sz="12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геораспределенного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2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цода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Натсроить</a:t>
                      </a:r>
                      <a:r>
                        <a:rPr lang="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 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новом </a:t>
                      </a:r>
                      <a:r>
                        <a:rPr lang="ru-RU" sz="12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датацентре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2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</a:t>
                      </a:r>
                      <a:r>
                        <a:rPr lang="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Overlay </a:t>
                      </a:r>
                      <a:r>
                        <a:rPr lang="ru-RU" sz="12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новом </a:t>
                      </a:r>
                      <a:r>
                        <a:rPr lang="ru-RU" sz="12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датацентре</a:t>
                      </a:r>
                      <a:endParaRPr lang="ru-RU" sz="1200" baseline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2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Обеспечить связанность площадок посредством внедрения технологии </a:t>
                      </a:r>
                      <a:r>
                        <a:rPr lang="ru-RU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Multisite</a:t>
                      </a:r>
                      <a:r>
                        <a:rPr lang="ru-RU" sz="12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2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Vxlan</a:t>
                      </a:r>
                      <a:endParaRPr lang="ru-RU" sz="12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200" baseline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547931" y="1162695"/>
            <a:ext cx="5887500" cy="93677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</a:t>
            </a:r>
            <a:r>
              <a:rPr lang="ru-RU" sz="1500" dirty="0" err="1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геораспределенный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ЦОД и обеспечить возможность оперативно мигрировать виртуальные машины между </a:t>
            </a:r>
            <a:r>
              <a:rPr lang="ru-RU" sz="1500" dirty="0" err="1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датацентрами</a:t>
            </a:r>
            <a:r>
              <a:rPr lang="ru-RU" sz="1500" dirty="0" smtClean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1897262849"/>
              </p:ext>
            </p:extLst>
          </p:nvPr>
        </p:nvGraphicFramePr>
        <p:xfrm>
          <a:off x="958678" y="1224332"/>
          <a:ext cx="7239000" cy="3366366"/>
        </p:xfrm>
        <a:graphic>
          <a:graphicData uri="http://schemas.openxmlformats.org/drawingml/2006/table">
            <a:tbl>
              <a:tblPr>
                <a:noFill/>
                <a:tableStyleId>{97AB2BBF-F156-4D22-BC33-51B7D078ED4E}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OSPF –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Известный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link-state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протокол. Легко настраивать/</a:t>
                      </a: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дебажить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Использовался для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Underlay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BGP –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Musthave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использовании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Например отправлять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Extended </a:t>
                      </a:r>
                      <a:r>
                        <a:rPr lang="en-US" sz="160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community.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EVPN –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Метод изучения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мак адресов в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Vxlan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Multisite –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Уменьшение широковещательного трафика,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возможность использования большего количества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Vtep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перспективе</a:t>
                      </a:r>
                      <a:endParaRPr lang="en-US" sz="1600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1. </a:t>
            </a:r>
            <a:r>
              <a:rPr lang="ru" sz="3000" dirty="0" smtClean="0"/>
              <a:t>Оригинальная </a:t>
            </a:r>
            <a:r>
              <a:rPr lang="en-US" sz="3000" dirty="0" smtClean="0"/>
              <a:t>L3</a:t>
            </a:r>
            <a:r>
              <a:rPr lang="ru-RU" sz="3000" dirty="0" smtClean="0"/>
              <a:t> схема сети существующего </a:t>
            </a:r>
            <a:r>
              <a:rPr lang="ru-RU" sz="3000" dirty="0" err="1" smtClean="0"/>
              <a:t>цода</a:t>
            </a:r>
            <a:endParaRPr sz="3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40" y="1532237"/>
            <a:ext cx="4245492" cy="2929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Google Shape;889;p139"/>
          <p:cNvSpPr/>
          <p:nvPr/>
        </p:nvSpPr>
        <p:spPr>
          <a:xfrm>
            <a:off x="1299965" y="1456054"/>
            <a:ext cx="3031078" cy="1091700"/>
          </a:xfrm>
          <a:prstGeom prst="roundRect">
            <a:avLst>
              <a:gd name="adj" fmla="val 16667"/>
            </a:avLst>
          </a:prstGeom>
          <a:solidFill>
            <a:srgbClr val="FFD709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488;p105"/>
          <p:cNvSpPr/>
          <p:nvPr/>
        </p:nvSpPr>
        <p:spPr>
          <a:xfrm>
            <a:off x="775349" y="2764038"/>
            <a:ext cx="1246940" cy="702883"/>
          </a:xfrm>
          <a:prstGeom prst="roundRect">
            <a:avLst>
              <a:gd name="adj" fmla="val 16667"/>
            </a:avLst>
          </a:prstGeom>
          <a:solidFill>
            <a:srgbClr val="9857F3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487;p105"/>
          <p:cNvSpPr/>
          <p:nvPr/>
        </p:nvSpPr>
        <p:spPr>
          <a:xfrm>
            <a:off x="3496962" y="2764038"/>
            <a:ext cx="1173892" cy="702883"/>
          </a:xfrm>
          <a:prstGeom prst="roundRect">
            <a:avLst>
              <a:gd name="adj" fmla="val 16667"/>
            </a:avLst>
          </a:prstGeom>
          <a:solidFill>
            <a:srgbClr val="2AB7E4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488;p105"/>
          <p:cNvSpPr/>
          <p:nvPr/>
        </p:nvSpPr>
        <p:spPr>
          <a:xfrm>
            <a:off x="2137719" y="2753198"/>
            <a:ext cx="1229713" cy="724565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889;p139"/>
          <p:cNvSpPr/>
          <p:nvPr/>
        </p:nvSpPr>
        <p:spPr>
          <a:xfrm>
            <a:off x="5239710" y="1456054"/>
            <a:ext cx="3743652" cy="1091700"/>
          </a:xfrm>
          <a:prstGeom prst="roundRect">
            <a:avLst>
              <a:gd name="adj" fmla="val 16667"/>
            </a:avLst>
          </a:prstGeom>
          <a:solidFill>
            <a:srgbClr val="FFD709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AS 65534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488;p105"/>
          <p:cNvSpPr/>
          <p:nvPr/>
        </p:nvSpPr>
        <p:spPr>
          <a:xfrm>
            <a:off x="5239710" y="2716918"/>
            <a:ext cx="1246940" cy="702883"/>
          </a:xfrm>
          <a:prstGeom prst="roundRect">
            <a:avLst>
              <a:gd name="adj" fmla="val 16667"/>
            </a:avLst>
          </a:prstGeom>
          <a:solidFill>
            <a:srgbClr val="9857F3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AS 65531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488;p105"/>
          <p:cNvSpPr/>
          <p:nvPr/>
        </p:nvSpPr>
        <p:spPr>
          <a:xfrm>
            <a:off x="6534664" y="2695236"/>
            <a:ext cx="1229713" cy="724565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AS 65532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487;p105"/>
          <p:cNvSpPr/>
          <p:nvPr/>
        </p:nvSpPr>
        <p:spPr>
          <a:xfrm>
            <a:off x="7809173" y="2695236"/>
            <a:ext cx="1217438" cy="724566"/>
          </a:xfrm>
          <a:prstGeom prst="roundRect">
            <a:avLst>
              <a:gd name="adj" fmla="val 16667"/>
            </a:avLst>
          </a:prstGeom>
          <a:solidFill>
            <a:srgbClr val="2AB7E4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AS 65533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2. </a:t>
            </a:r>
            <a:r>
              <a:rPr lang="ru-RU" sz="3000" dirty="0" smtClean="0"/>
              <a:t>Целевая </a:t>
            </a:r>
            <a:r>
              <a:rPr lang="en-US" sz="3000" dirty="0" smtClean="0"/>
              <a:t>L3</a:t>
            </a:r>
            <a:r>
              <a:rPr lang="ru-RU" sz="3000" dirty="0" smtClean="0"/>
              <a:t> схема сети с </a:t>
            </a:r>
            <a:r>
              <a:rPr lang="ru-RU" sz="3000" dirty="0" err="1" smtClean="0"/>
              <a:t>геораспределенным</a:t>
            </a:r>
            <a:r>
              <a:rPr lang="ru-RU" sz="3000" dirty="0" smtClean="0"/>
              <a:t> </a:t>
            </a:r>
            <a:r>
              <a:rPr lang="ru-RU" sz="3000" dirty="0" err="1" smtClean="0"/>
              <a:t>ЦОДом</a:t>
            </a:r>
            <a:endParaRPr sz="3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9" y="1910945"/>
            <a:ext cx="8146559" cy="32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oogle Shape;440;p99"/>
          <p:cNvGrpSpPr/>
          <p:nvPr/>
        </p:nvGrpSpPr>
        <p:grpSpPr>
          <a:xfrm>
            <a:off x="5950150" y="383059"/>
            <a:ext cx="3193849" cy="1687983"/>
            <a:chOff x="4729635" y="887067"/>
            <a:chExt cx="3375207" cy="1399343"/>
          </a:xfrm>
        </p:grpSpPr>
        <p:pic>
          <p:nvPicPr>
            <p:cNvPr id="14" name="Google Shape;441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6" name="Google Shape;442;p99"/>
            <p:cNvSpPr txBox="1"/>
            <p:nvPr/>
          </p:nvSpPr>
          <p:spPr>
            <a:xfrm>
              <a:off x="5112529" y="887067"/>
              <a:ext cx="2869500" cy="12757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 dirty="0" smtClean="0">
                  <a:solidFill>
                    <a:schemeClr val="dk1"/>
                  </a:solidFill>
                </a:rPr>
                <a:t>Номера </a:t>
              </a:r>
              <a:r>
                <a:rPr lang="en-US" sz="1100" b="1" dirty="0" smtClean="0">
                  <a:solidFill>
                    <a:schemeClr val="dk1"/>
                  </a:solidFill>
                </a:rPr>
                <a:t>AS 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во втором </a:t>
              </a:r>
              <a:r>
                <a:rPr lang="ru-RU" sz="1100" b="1" dirty="0" err="1" smtClean="0">
                  <a:solidFill>
                    <a:schemeClr val="dk1"/>
                  </a:solidFill>
                </a:rPr>
                <a:t>датацентре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 выбраны по аналогичной схеме с первым. Между </a:t>
              </a:r>
              <a:r>
                <a:rPr lang="ru-RU" sz="1100" b="1" dirty="0" err="1" smtClean="0">
                  <a:solidFill>
                    <a:schemeClr val="dk1"/>
                  </a:solidFill>
                </a:rPr>
                <a:t>цодами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 сымитирован интернет провайдер, так как подразумевается что второй </a:t>
              </a:r>
              <a:r>
                <a:rPr lang="ru-RU" sz="1100" b="1" dirty="0" err="1" smtClean="0">
                  <a:solidFill>
                    <a:schemeClr val="dk1"/>
                  </a:solidFill>
                </a:rPr>
                <a:t>датацентр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 находится </a:t>
              </a:r>
              <a:r>
                <a:rPr lang="ru-RU" sz="1100" b="1" dirty="0" err="1" smtClean="0">
                  <a:solidFill>
                    <a:schemeClr val="dk1"/>
                  </a:solidFill>
                </a:rPr>
                <a:t>зарубежом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 и нет возможности кинуть тёмную оптику напрямую</a:t>
              </a:r>
              <a:endParaRPr sz="1100" b="1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7" name="Google Shape;440;p99"/>
          <p:cNvGrpSpPr/>
          <p:nvPr/>
        </p:nvGrpSpPr>
        <p:grpSpPr>
          <a:xfrm>
            <a:off x="4167795" y="2785343"/>
            <a:ext cx="1538817" cy="906061"/>
            <a:chOff x="4729635" y="887067"/>
            <a:chExt cx="3375207" cy="1399343"/>
          </a:xfrm>
        </p:grpSpPr>
        <p:pic>
          <p:nvPicPr>
            <p:cNvPr id="18" name="Google Shape;441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5" name="Google Shape;442;p99"/>
            <p:cNvSpPr txBox="1"/>
            <p:nvPr/>
          </p:nvSpPr>
          <p:spPr>
            <a:xfrm>
              <a:off x="5112529" y="887067"/>
              <a:ext cx="2869500" cy="13308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 b="1" dirty="0" smtClean="0">
                  <a:solidFill>
                    <a:schemeClr val="dk1"/>
                  </a:solidFill>
                </a:rPr>
                <a:t>Leaf3 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и </a:t>
              </a:r>
              <a:r>
                <a:rPr lang="en-US" sz="1100" b="1" dirty="0" smtClean="0">
                  <a:solidFill>
                    <a:schemeClr val="dk1"/>
                  </a:solidFill>
                </a:rPr>
                <a:t>Leaf4 </a:t>
              </a:r>
              <a:r>
                <a:rPr lang="ru-RU" sz="1100" b="1" dirty="0" smtClean="0">
                  <a:solidFill>
                    <a:schemeClr val="dk1"/>
                  </a:solidFill>
                </a:rPr>
                <a:t>будут выступать в роли </a:t>
              </a:r>
              <a:r>
                <a:rPr lang="en-US" sz="1100" b="1" dirty="0" smtClean="0">
                  <a:solidFill>
                    <a:schemeClr val="dk1"/>
                  </a:solidFill>
                </a:rPr>
                <a:t>BGW</a:t>
              </a:r>
              <a:endParaRPr sz="1100" b="1"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2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3</a:t>
            </a:r>
            <a:r>
              <a:rPr lang="en-US" sz="3000" dirty="0" smtClean="0"/>
              <a:t>. </a:t>
            </a:r>
            <a:r>
              <a:rPr lang="en-US" sz="3000" dirty="0" smtClean="0"/>
              <a:t>Underlay</a:t>
            </a:r>
            <a:endParaRPr sz="3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7" y="2873333"/>
            <a:ext cx="82962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94117" y="1035970"/>
            <a:ext cx="4572000" cy="133113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качестве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Underlay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протокола выбран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OSPF.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На слайде приведены выводы команд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ospf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nei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ospf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database. 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примера команды выведены с </a:t>
            </a:r>
            <a:r>
              <a:rPr lang="en-US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Spine3.</a:t>
            </a:r>
            <a:r>
              <a:rPr lang="ru-RU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На остальных устройства настройки и выводы аналогичные.</a:t>
            </a:r>
            <a:endParaRPr lang="ru-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12" y="355515"/>
            <a:ext cx="2782527" cy="251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2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700</Words>
  <Application>Microsoft Office PowerPoint</Application>
  <PresentationFormat>Экран (16:9)</PresentationFormat>
  <Paragraphs>80</Paragraphs>
  <Slides>18</Slides>
  <Notes>18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Светлая тема</vt:lpstr>
      <vt:lpstr>Светлая тема</vt:lpstr>
      <vt:lpstr>Светлая тема</vt:lpstr>
      <vt:lpstr>Презентация PowerPoint</vt:lpstr>
      <vt:lpstr>Меня хорошо слышно?</vt:lpstr>
      <vt:lpstr>Защита проекта Тема: Multisite Vxlan   </vt:lpstr>
      <vt:lpstr>План защиты</vt:lpstr>
      <vt:lpstr>Презентация PowerPoint</vt:lpstr>
      <vt:lpstr>Какие технологии использовались </vt:lpstr>
      <vt:lpstr>1. Оригинальная L3 схема сети существующего цода</vt:lpstr>
      <vt:lpstr>2. Целевая L3 схема сети с геораспределенным ЦОДом</vt:lpstr>
      <vt:lpstr>3. Underlay</vt:lpstr>
      <vt:lpstr>4. Overlay</vt:lpstr>
      <vt:lpstr>5. Multisite Vxlan</vt:lpstr>
      <vt:lpstr>5. Multisite Vxlan</vt:lpstr>
      <vt:lpstr>5. Multisite Vxlan</vt:lpstr>
      <vt:lpstr>5. Multisite Vxlan</vt:lpstr>
      <vt:lpstr>5. Multisite Vxlan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18</cp:revision>
  <dcterms:modified xsi:type="dcterms:W3CDTF">2025-02-02T18:12:18Z</dcterms:modified>
</cp:coreProperties>
</file>